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Autore e data</a:t>
            </a:r>
          </a:p>
        </p:txBody>
      </p:sp>
      <p:sp>
        <p:nvSpPr>
          <p:cNvPr id="12" name="Titolo presentazion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Titolo presentazione</a:t>
            </a:r>
          </a:p>
        </p:txBody>
      </p:sp>
      <p:sp>
        <p:nvSpPr>
          <p:cNvPr id="13" name="Corpo livello uno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740519873_3318x2212.jpg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itolo presentazion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Titolo presentazione</a:t>
            </a:r>
          </a:p>
        </p:txBody>
      </p:sp>
      <p:sp>
        <p:nvSpPr>
          <p:cNvPr id="23" name="Corpo livello uno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ore e data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Autore e data</a:t>
            </a:r>
          </a:p>
        </p:txBody>
      </p:sp>
      <p:sp>
        <p:nvSpPr>
          <p:cNvPr id="2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</a:t>
            </a:r>
          </a:p>
        </p:txBody>
      </p:sp>
      <p:sp>
        <p:nvSpPr>
          <p:cNvPr id="33" name="Immagine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Corpo livello uno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Sottotitolo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43" name="Corpo livello uno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ottotitolo diapositiva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4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olo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61" name="Immagine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ottotitolo diapositiva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63" name="Corpo livello uno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Numero diapositiva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Titolo sezione</a:t>
            </a:r>
          </a:p>
        </p:txBody>
      </p:sp>
      <p:sp>
        <p:nvSpPr>
          <p:cNvPr id="72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</a:t>
            </a:r>
          </a:p>
        </p:txBody>
      </p:sp>
      <p:sp>
        <p:nvSpPr>
          <p:cNvPr id="80" name="Sottotitolo diapositiva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Sottotitolo diapositiva</a:t>
            </a:r>
          </a:p>
        </p:txBody>
      </p:sp>
      <p:sp>
        <p:nvSpPr>
          <p:cNvPr id="81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programma</a:t>
            </a:r>
          </a:p>
        </p:txBody>
      </p:sp>
      <p:sp>
        <p:nvSpPr>
          <p:cNvPr id="89" name="Corpo livello uno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Argomenti del programma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Sottotitolo programma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Sottotitolo programma</a:t>
            </a:r>
          </a:p>
        </p:txBody>
      </p:sp>
      <p:sp>
        <p:nvSpPr>
          <p:cNvPr id="91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Dichiarazione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ettagli informazione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Dettagli informazione</a:t>
            </a:r>
          </a:p>
        </p:txBody>
      </p:sp>
      <p:sp>
        <p:nvSpPr>
          <p:cNvPr id="107" name="Corpo livello uno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zione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Attribuzione</a:t>
            </a:r>
          </a:p>
        </p:txBody>
      </p:sp>
      <p:sp>
        <p:nvSpPr>
          <p:cNvPr id="116" name="Corpo livello uno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“Citazione degna di nota”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941297804_1296x1457.jpg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915009552_2264x1509.jpg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740519873_3318x2212.jpg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740519873_3318x2212.jpg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ttangolo"/>
          <p:cNvSpPr/>
          <p:nvPr/>
        </p:nvSpPr>
        <p:spPr>
          <a:xfrm>
            <a:off x="520700" y="393700"/>
            <a:ext cx="23342600" cy="129667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lnSpc>
                <a:spcPct val="100000"/>
              </a:lnSpc>
              <a:defRPr sz="50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</a:p>
        </p:txBody>
      </p:sp>
      <p:sp>
        <p:nvSpPr>
          <p:cNvPr id="150" name="Titolo Testo"/>
          <p:cNvSpPr txBox="1"/>
          <p:nvPr>
            <p:ph type="title"/>
          </p:nvPr>
        </p:nvSpPr>
        <p:spPr>
          <a:xfrm>
            <a:off x="1930400" y="355600"/>
            <a:ext cx="20510500" cy="3429000"/>
          </a:xfrm>
          <a:prstGeom prst="rect">
            <a:avLst/>
          </a:prstGeom>
        </p:spPr>
        <p:txBody>
          <a:bodyPr anchor="ctr"/>
          <a:lstStyle>
            <a:lvl1pPr algn="l" defTabSz="825500">
              <a:lnSpc>
                <a:spcPct val="90000"/>
              </a:lnSpc>
              <a:defRPr spc="0" sz="10000">
                <a:solidFill>
                  <a:srgbClr val="558AAB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51" name="Numero diapositiva"/>
          <p:cNvSpPr txBox="1"/>
          <p:nvPr>
            <p:ph type="sldNum" sz="quarter" idx="2"/>
          </p:nvPr>
        </p:nvSpPr>
        <p:spPr>
          <a:xfrm>
            <a:off x="12019654" y="13350900"/>
            <a:ext cx="368504" cy="374600"/>
          </a:xfrm>
          <a:prstGeom prst="rect">
            <a:avLst/>
          </a:prstGeom>
        </p:spPr>
        <p:txBody>
          <a:bodyPr anchor="ctr"/>
          <a:lstStyle>
            <a:lvl1pPr defTabSz="825500">
              <a:defRPr sz="1800">
                <a:solidFill>
                  <a:srgbClr val="5C88A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ttangolo"/>
          <p:cNvSpPr/>
          <p:nvPr/>
        </p:nvSpPr>
        <p:spPr>
          <a:xfrm>
            <a:off x="520700" y="393700"/>
            <a:ext cx="23342600" cy="129667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lnSpc>
                <a:spcPct val="100000"/>
              </a:lnSpc>
              <a:defRPr sz="5000">
                <a:solidFill>
                  <a:srgbClr val="558AAB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</a:p>
        </p:txBody>
      </p:sp>
      <p:sp>
        <p:nvSpPr>
          <p:cNvPr id="159" name="Titolo Testo"/>
          <p:cNvSpPr txBox="1"/>
          <p:nvPr>
            <p:ph type="title"/>
          </p:nvPr>
        </p:nvSpPr>
        <p:spPr>
          <a:xfrm>
            <a:off x="1930400" y="355600"/>
            <a:ext cx="20510500" cy="3429000"/>
          </a:xfrm>
          <a:prstGeom prst="rect">
            <a:avLst/>
          </a:prstGeom>
        </p:spPr>
        <p:txBody>
          <a:bodyPr anchor="ctr"/>
          <a:lstStyle>
            <a:lvl1pPr algn="l" defTabSz="825500">
              <a:lnSpc>
                <a:spcPct val="90000"/>
              </a:lnSpc>
              <a:defRPr spc="0" sz="10000">
                <a:solidFill>
                  <a:srgbClr val="558AAB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60" name="Corpo livello uno…"/>
          <p:cNvSpPr txBox="1"/>
          <p:nvPr>
            <p:ph type="body" idx="1"/>
          </p:nvPr>
        </p:nvSpPr>
        <p:spPr>
          <a:xfrm>
            <a:off x="1930400" y="3937000"/>
            <a:ext cx="20510500" cy="8064500"/>
          </a:xfrm>
          <a:prstGeom prst="rect">
            <a:avLst/>
          </a:prstGeom>
        </p:spPr>
        <p:txBody>
          <a:bodyPr anchor="ctr"/>
          <a:lstStyle>
            <a:lvl1pPr marL="584200" indent="-584200" defTabSz="825500">
              <a:lnSpc>
                <a:spcPct val="100000"/>
              </a:lnSpc>
              <a:spcBef>
                <a:spcPts val="4500"/>
              </a:spcBef>
              <a:buSzPct val="40000"/>
              <a:buBlip>
                <a:blip r:embed="rId3"/>
              </a:buBlip>
              <a:defRPr sz="5000">
                <a:solidFill>
                  <a:srgbClr val="7373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168400" indent="-584200" defTabSz="825500">
              <a:lnSpc>
                <a:spcPct val="100000"/>
              </a:lnSpc>
              <a:spcBef>
                <a:spcPts val="4500"/>
              </a:spcBef>
              <a:buSzPct val="40000"/>
              <a:buBlip>
                <a:blip r:embed="rId3"/>
              </a:buBlip>
              <a:defRPr sz="5000">
                <a:solidFill>
                  <a:srgbClr val="7373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752600" indent="-584200" defTabSz="825500">
              <a:lnSpc>
                <a:spcPct val="100000"/>
              </a:lnSpc>
              <a:spcBef>
                <a:spcPts val="4500"/>
              </a:spcBef>
              <a:buSzPct val="40000"/>
              <a:buBlip>
                <a:blip r:embed="rId3"/>
              </a:buBlip>
              <a:defRPr sz="5000">
                <a:solidFill>
                  <a:srgbClr val="7373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336800" indent="-584200" defTabSz="825500">
              <a:lnSpc>
                <a:spcPct val="100000"/>
              </a:lnSpc>
              <a:spcBef>
                <a:spcPts val="4500"/>
              </a:spcBef>
              <a:buSzPct val="40000"/>
              <a:buBlip>
                <a:blip r:embed="rId3"/>
              </a:buBlip>
              <a:defRPr sz="5000">
                <a:solidFill>
                  <a:srgbClr val="7373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921000" indent="-584200" defTabSz="825500">
              <a:lnSpc>
                <a:spcPct val="100000"/>
              </a:lnSpc>
              <a:spcBef>
                <a:spcPts val="4500"/>
              </a:spcBef>
              <a:buSzPct val="40000"/>
              <a:buBlip>
                <a:blip r:embed="rId3"/>
              </a:buBlip>
              <a:defRPr sz="5000">
                <a:solidFill>
                  <a:srgbClr val="73737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1" name="Numero diapositiva"/>
          <p:cNvSpPr txBox="1"/>
          <p:nvPr>
            <p:ph type="sldNum" sz="quarter" idx="2"/>
          </p:nvPr>
        </p:nvSpPr>
        <p:spPr>
          <a:xfrm>
            <a:off x="12019654" y="13350900"/>
            <a:ext cx="368504" cy="374600"/>
          </a:xfrm>
          <a:prstGeom prst="rect">
            <a:avLst/>
          </a:prstGeom>
        </p:spPr>
        <p:txBody>
          <a:bodyPr anchor="ctr"/>
          <a:lstStyle>
            <a:lvl1pPr defTabSz="825500">
              <a:defRPr sz="1800">
                <a:solidFill>
                  <a:srgbClr val="5C88A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Titolo</a:t>
            </a:r>
          </a:p>
        </p:txBody>
      </p:sp>
      <p:sp>
        <p:nvSpPr>
          <p:cNvPr id="3" name="Corpo livello uno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Testo elenco puntato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IL BYPASS GASTRICO FUNZIONALE LESTI-ZAPPA RIDUCE L’INCIDENZA DI WEIGHT REGAIN…"/>
          <p:cNvSpPr txBox="1"/>
          <p:nvPr/>
        </p:nvSpPr>
        <p:spPr>
          <a:xfrm>
            <a:off x="9899260" y="1314083"/>
            <a:ext cx="14464474" cy="5060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 sz="5800">
                <a:solidFill>
                  <a:srgbClr val="00549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IL BYPASS GASTRICO FUNZIONALE LESTI-ZAPPA RIDUCE L’INCIDENZA DI WEIGHT REGAIN </a:t>
            </a:r>
          </a:p>
          <a:p>
            <a:pPr>
              <a:defRPr b="1" sz="5800">
                <a:solidFill>
                  <a:srgbClr val="00549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 5 ANNI RISPETTO AL BYPASS GASTRICO TRADIZIONALE: </a:t>
            </a:r>
          </a:p>
          <a:p>
            <a:pPr>
              <a:defRPr b="1" sz="5800">
                <a:solidFill>
                  <a:srgbClr val="00549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STUDIO RETROSPETTIVO SU CASISTICA NAZIONALE ITALIANA SOTTO EGIDA SICOB</a:t>
            </a:r>
          </a:p>
        </p:txBody>
      </p:sp>
      <p:pic>
        <p:nvPicPr>
          <p:cNvPr id="171" name="Schermata 2026-09-01 alle 10.15.58.png" descr="Schermata 2026-09-01 alle 10.15.5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446" y="-2938"/>
            <a:ext cx="9922844" cy="13721875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DOTT.SSA MARIA PAOLA GIUSTI"/>
          <p:cNvSpPr txBox="1"/>
          <p:nvPr/>
        </p:nvSpPr>
        <p:spPr>
          <a:xfrm>
            <a:off x="13253138" y="7870567"/>
            <a:ext cx="7756718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500">
                <a:solidFill>
                  <a:srgbClr val="76D6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DOTT.SSA MARIA PAOLA GIUSTI </a:t>
            </a:r>
          </a:p>
        </p:txBody>
      </p:sp>
      <p:sp>
        <p:nvSpPr>
          <p:cNvPr id="173" name="ASST FATEBENEFRATELLI MILANO"/>
          <p:cNvSpPr txBox="1"/>
          <p:nvPr/>
        </p:nvSpPr>
        <p:spPr>
          <a:xfrm>
            <a:off x="13347969" y="9539189"/>
            <a:ext cx="7567056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4200">
                <a:solidFill>
                  <a:srgbClr val="76D6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ASST FATEBENEFRATELLI MILANO </a:t>
            </a:r>
          </a:p>
        </p:txBody>
      </p:sp>
      <p:sp>
        <p:nvSpPr>
          <p:cNvPr id="174" name="Autori: M.A. Zappa, M. Bissolati, V. Corso, E. Cassani, M. Spera, A. Sguera,…"/>
          <p:cNvSpPr txBox="1"/>
          <p:nvPr/>
        </p:nvSpPr>
        <p:spPr>
          <a:xfrm>
            <a:off x="9968715" y="10742317"/>
            <a:ext cx="14325563" cy="1304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300">
                <a:solidFill>
                  <a:srgbClr val="0096FF"/>
                </a:solidFill>
              </a:defRPr>
            </a:pPr>
            <a:r>
              <a:t>Autori: M.A. Zappa, M. Bissolati, V. Corso, E. Cassani, M. Spera, A. Sguera, </a:t>
            </a:r>
          </a:p>
          <a:p>
            <a:pPr>
              <a:defRPr sz="3300">
                <a:solidFill>
                  <a:srgbClr val="0096FF"/>
                </a:solidFill>
              </a:defRPr>
            </a:pPr>
            <a:r>
              <a:t>S. Stellari, L. Vallesi, A. Giovanelli, A. Lucchi, V. Bruni,  M.P. Giusti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copo dello studi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Scopo dello studio </a:t>
            </a:r>
          </a:p>
        </p:txBody>
      </p:sp>
      <p:sp>
        <p:nvSpPr>
          <p:cNvPr id="177" name="Lo scopo dello studio è quello di valutare l’efficacia del bypass gastrico funzionale Lesti Zappa (F-RYGB) rispetto al bypass gastrico tradizionale (T-RYGB) in termine di WR…"/>
          <p:cNvSpPr txBox="1"/>
          <p:nvPr>
            <p:ph type="body" idx="1"/>
          </p:nvPr>
        </p:nvSpPr>
        <p:spPr>
          <a:xfrm>
            <a:off x="1217711" y="2962642"/>
            <a:ext cx="21948578" cy="848360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Lo scopo dello studio è quello di valutare l’efficacia del bypass gastrico funzionale Lesti Zappa (F-RYGB) rispetto al bypass gastrico tradizionale (T-RYGB) in termine di WR </a:t>
            </a:r>
          </a:p>
          <a:p>
            <a:pPr marL="0" indent="0">
              <a:buSzTx/>
              <a:buNone/>
            </a:pPr>
            <a:r>
              <a:t>Il weight regain (WR) rappresenta una delle principali problematiche nel follow-up a lungo termine della chirurgia bariatrica. </a:t>
            </a:r>
          </a:p>
        </p:txBody>
      </p:sp>
      <p:pic>
        <p:nvPicPr>
          <p:cNvPr id="178" name="Schermata 2026-09-11 alle 14.33.59.png" descr="Schermata 2026-09-11 alle 14.33.5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8587" y="7598557"/>
            <a:ext cx="5543069" cy="56116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Schermata 2026-09-12 alle 23.30.20.png" descr="Schermata 2026-09-12 alle 23.30.2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25787" y="7781842"/>
            <a:ext cx="5194301" cy="5245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Weight Regai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Weight Regain </a:t>
            </a:r>
          </a:p>
        </p:txBody>
      </p:sp>
      <p:sp>
        <p:nvSpPr>
          <p:cNvPr id="182" name="Recupero fisiologico: una ripresa del peso perso entro il 10 %  a 2-5 aa…"/>
          <p:cNvSpPr txBox="1"/>
          <p:nvPr>
            <p:ph type="body" sz="half" idx="1"/>
          </p:nvPr>
        </p:nvSpPr>
        <p:spPr>
          <a:xfrm>
            <a:off x="776859" y="4151431"/>
            <a:ext cx="15505404" cy="6401369"/>
          </a:xfrm>
          <a:prstGeom prst="rect">
            <a:avLst/>
          </a:prstGeom>
        </p:spPr>
        <p:txBody>
          <a:bodyPr/>
          <a:lstStyle/>
          <a:p>
            <a:pPr marL="139446" indent="-139446" defTabSz="503555">
              <a:spcBef>
                <a:spcPts val="1400"/>
              </a:spcBef>
              <a:buSzPct val="100000"/>
              <a:buChar char="•"/>
              <a:defRPr spc="-82" sz="4148"/>
            </a:pPr>
            <a:r>
              <a:t>Recupero fisiologico: una ripresa del peso perso entro il 10 %  a 2-5 aa</a:t>
            </a:r>
          </a:p>
          <a:p>
            <a:pPr marL="139446" indent="-139446" defTabSz="503555">
              <a:spcBef>
                <a:spcPts val="1400"/>
              </a:spcBef>
              <a:buClr>
                <a:srgbClr val="000000"/>
              </a:buClr>
              <a:buSzPct val="100000"/>
              <a:buChar char="•"/>
              <a:defRPr spc="-82" sz="4148"/>
            </a:pPr>
            <a:r>
              <a:t>Recupero patologico: </a:t>
            </a:r>
          </a:p>
          <a:p>
            <a:pPr lvl="1" marL="418338" indent="-139446" defTabSz="503555">
              <a:spcBef>
                <a:spcPts val="1400"/>
              </a:spcBef>
              <a:buClr>
                <a:srgbClr val="000000"/>
              </a:buClr>
              <a:buSzPct val="100000"/>
              <a:buChar char="•"/>
              <a:defRPr spc="-82" sz="4148"/>
            </a:pPr>
            <a:r>
              <a:t>Un recupero pari o superiore al 25% del peso totale perso </a:t>
            </a:r>
          </a:p>
          <a:p>
            <a:pPr lvl="1" marL="418338" indent="-139446" defTabSz="503555">
              <a:spcBef>
                <a:spcPts val="1400"/>
              </a:spcBef>
              <a:buClr>
                <a:srgbClr val="000000"/>
              </a:buClr>
              <a:buSzPct val="100000"/>
              <a:buChar char="•"/>
              <a:defRPr spc="-82" sz="4148"/>
            </a:pPr>
            <a:r>
              <a:t>Un aumento di 10 kg rispetto al peso minimo raggiunto </a:t>
            </a:r>
          </a:p>
          <a:p>
            <a:pPr lvl="1" marL="418338" indent="-139446" defTabSz="503555">
              <a:spcBef>
                <a:spcPts val="1400"/>
              </a:spcBef>
              <a:buClr>
                <a:srgbClr val="000000"/>
              </a:buClr>
              <a:buSzPct val="100000"/>
              <a:buChar char="•"/>
              <a:defRPr spc="-82" sz="4148"/>
            </a:pPr>
            <a:r>
              <a:t>Un qualsiasi incremento di peso che provochi la ricomparsa di comorbilità precedentemente andate in remissione </a:t>
            </a:r>
          </a:p>
        </p:txBody>
      </p:sp>
      <p:pic>
        <p:nvPicPr>
          <p:cNvPr id="183" name="Schermata 2026-09-12 alle 23.56.44.png" descr="Schermata 2026-09-12 alle 23.56.4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73591" y="4686496"/>
            <a:ext cx="6663874" cy="43430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Bypass Gastrico sec. Lesti - Zapp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Bypass Gastrico sec. Lesti - Zappa </a:t>
            </a:r>
          </a:p>
        </p:txBody>
      </p:sp>
      <p:sp>
        <p:nvSpPr>
          <p:cNvPr id="186" name="Tasca Gastrica a 7 cm dal Cardias…"/>
          <p:cNvSpPr txBox="1"/>
          <p:nvPr>
            <p:ph type="body" sz="half" idx="1"/>
          </p:nvPr>
        </p:nvSpPr>
        <p:spPr>
          <a:xfrm>
            <a:off x="2131526" y="4013200"/>
            <a:ext cx="10042119" cy="8483600"/>
          </a:xfrm>
          <a:prstGeom prst="rect">
            <a:avLst/>
          </a:prstGeom>
        </p:spPr>
        <p:txBody>
          <a:bodyPr/>
          <a:lstStyle/>
          <a:p>
            <a:pPr/>
            <a:r>
              <a:t>Tasca Gastrica a 7 cm dal Cardias </a:t>
            </a:r>
          </a:p>
          <a:p>
            <a:pPr/>
            <a:r>
              <a:t>Fundectomia </a:t>
            </a:r>
          </a:p>
          <a:p>
            <a:pPr/>
            <a:r>
              <a:t>Benderella in ePTFE calibrata su sonda da 36FR</a:t>
            </a:r>
          </a:p>
          <a:p>
            <a:pPr/>
            <a:r>
              <a:t>Ansa Biliopancreatica di 50 cm </a:t>
            </a:r>
          </a:p>
          <a:p>
            <a:pPr/>
            <a:r>
              <a:t>Ansa Alimentare di 150 cm </a:t>
            </a:r>
          </a:p>
          <a:p>
            <a:pPr/>
            <a:r>
              <a:t>Tecnica Double -loop</a:t>
            </a:r>
          </a:p>
        </p:txBody>
      </p:sp>
      <p:pic>
        <p:nvPicPr>
          <p:cNvPr id="187" name="Schermata 2026-09-11 alle 14.33.59.png" descr="Schermata 2026-09-11 alle 14.33.5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46692" y="3106248"/>
            <a:ext cx="10171617" cy="102975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Vantaggio dello stomaco Esclus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Vantaggio dello stomaco Escluso </a:t>
            </a:r>
          </a:p>
        </p:txBody>
      </p:sp>
      <p:sp>
        <p:nvSpPr>
          <p:cNvPr id="190" name="T- RYGB…"/>
          <p:cNvSpPr txBox="1"/>
          <p:nvPr>
            <p:ph type="body" sz="quarter" idx="1"/>
          </p:nvPr>
        </p:nvSpPr>
        <p:spPr>
          <a:xfrm>
            <a:off x="2712098" y="4013200"/>
            <a:ext cx="7864205" cy="84836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rgbClr val="005493"/>
                </a:solidFill>
                <a:latin typeface="Canela Text Bold"/>
                <a:ea typeface="Canela Text Bold"/>
                <a:cs typeface="Canela Text Bold"/>
                <a:sym typeface="Canela Text Bold"/>
              </a:defRPr>
            </a:pPr>
            <a:r>
              <a:t>T- RYGB</a:t>
            </a:r>
          </a:p>
          <a:p>
            <a:pPr/>
            <a:r>
              <a:t>No EGDS</a:t>
            </a:r>
          </a:p>
          <a:p>
            <a:pPr/>
            <a:r>
              <a:t>No ERCP </a:t>
            </a:r>
          </a:p>
          <a:p>
            <a:pPr/>
            <a:r>
              <a:t>No EcoEndoscopia </a:t>
            </a:r>
          </a:p>
        </p:txBody>
      </p:sp>
      <p:sp>
        <p:nvSpPr>
          <p:cNvPr id="191" name="Bypass Lesti-Zappa (F-RYGB)…"/>
          <p:cNvSpPr txBox="1"/>
          <p:nvPr/>
        </p:nvSpPr>
        <p:spPr>
          <a:xfrm>
            <a:off x="14063479" y="4013200"/>
            <a:ext cx="8586041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l" defTabSz="2438338">
              <a:spcBef>
                <a:spcPts val="2400"/>
              </a:spcBef>
              <a:defRPr sz="4400">
                <a:solidFill>
                  <a:srgbClr val="005493"/>
                </a:solidFill>
                <a:latin typeface="Canela Text Bold"/>
                <a:ea typeface="Canela Text Bold"/>
                <a:cs typeface="Canela Text Bold"/>
                <a:sym typeface="Canela Text Bold"/>
              </a:defRPr>
            </a:pPr>
            <a:r>
              <a:t>Bypass Lesti-Zappa (F-RYGB)</a:t>
            </a:r>
          </a:p>
          <a:p>
            <a:pPr marL="546100" indent="-546100" algn="l" defTabSz="2438338">
              <a:spcBef>
                <a:spcPts val="2400"/>
              </a:spcBef>
              <a:buSzPct val="150000"/>
              <a:buChar char="•"/>
              <a:defRPr sz="4400"/>
            </a:pPr>
            <a:r>
              <a:t>Si EGDS</a:t>
            </a:r>
          </a:p>
          <a:p>
            <a:pPr marL="546100" indent="-546100" algn="l" defTabSz="2438338">
              <a:spcBef>
                <a:spcPts val="2400"/>
              </a:spcBef>
              <a:buSzPct val="150000"/>
              <a:buChar char="•"/>
              <a:defRPr sz="4400"/>
            </a:pPr>
            <a:r>
              <a:t>Si ERCP </a:t>
            </a:r>
          </a:p>
          <a:p>
            <a:pPr marL="546100" indent="-546100" algn="l" defTabSz="2438338">
              <a:spcBef>
                <a:spcPts val="2400"/>
              </a:spcBef>
              <a:buSzPct val="150000"/>
              <a:buChar char="•"/>
              <a:defRPr sz="4400"/>
            </a:pPr>
            <a:r>
              <a:t>Si EcoEndoscopia </a:t>
            </a:r>
          </a:p>
        </p:txBody>
      </p:sp>
      <p:pic>
        <p:nvPicPr>
          <p:cNvPr id="192" name="Schermata 2026-09-13 alle 00.01.02.png" descr="Schermata 2026-09-13 alle 00.01.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07014" y="8661403"/>
            <a:ext cx="8169973" cy="48846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Materiali e Metod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Materiali e Metodi </a:t>
            </a:r>
          </a:p>
        </p:txBody>
      </p:sp>
      <p:sp>
        <p:nvSpPr>
          <p:cNvPr id="195" name="È stata condotta un’analisi retrospettiva caso-controllo utilizzando i dati presenti nel registro nazionale SICOB.…"/>
          <p:cNvSpPr txBox="1"/>
          <p:nvPr>
            <p:ph type="body" idx="1"/>
          </p:nvPr>
        </p:nvSpPr>
        <p:spPr>
          <a:xfrm>
            <a:off x="1880085" y="3262899"/>
            <a:ext cx="20623830" cy="8483601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È stata condotta un’analisi retrospettiva caso-controllo utilizzando i dati presenti nel registro nazionale SICOB. </a:t>
            </a:r>
          </a:p>
          <a:p>
            <a:pPr marL="0" indent="0">
              <a:buSzTx/>
              <a:buNone/>
            </a:pPr>
            <a:r>
              <a:t>Tutti i pazienti sottoposti a RYGB (upfront e REDO) dal 2000 ad oggi sono stati inclusi nello studio, includendo i dati di follow-up fino a 5 anni. </a:t>
            </a:r>
          </a:p>
        </p:txBody>
      </p:sp>
      <p:pic>
        <p:nvPicPr>
          <p:cNvPr id="196" name="Schermata 2026-09-12 alle 23.38.05.png" descr="Schermata 2026-09-12 alle 23.38.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74009" y="7617150"/>
            <a:ext cx="5635982" cy="50643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ampione"/>
          <p:cNvSpPr txBox="1"/>
          <p:nvPr>
            <p:ph type="title"/>
          </p:nvPr>
        </p:nvSpPr>
        <p:spPr>
          <a:xfrm>
            <a:off x="1219200" y="77002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Campione</a:t>
            </a:r>
          </a:p>
        </p:txBody>
      </p:sp>
      <p:graphicFrame>
        <p:nvGraphicFramePr>
          <p:cNvPr id="199" name="Tabella"/>
          <p:cNvGraphicFramePr/>
          <p:nvPr/>
        </p:nvGraphicFramePr>
        <p:xfrm>
          <a:off x="6711950" y="3196680"/>
          <a:ext cx="10972800" cy="8477995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740025"/>
                <a:gridCol w="2740025"/>
                <a:gridCol w="2740025"/>
                <a:gridCol w="2740025"/>
              </a:tblGrid>
              <a:tr h="940588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sym typeface="Graphik Semibold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40588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N. Tot Pz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25383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2142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940588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Sesso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M 23%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M 21%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P=0.053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40588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sym typeface="Graphik Semibold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F 77%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F 79%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940588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Età media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45 ⏈ 10,5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45,3 ⏈ 10,5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p=0,104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12045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Interventi precedenti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No 72%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No 66%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p&lt;0.001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76072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sym typeface="Graphik Semibold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Si 28%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Si 34%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940588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Redo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No 80%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No 80%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p=0.778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40588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sym typeface="Graphik Semibold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Si 20%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Si 20%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200" name="Schermata 2026-09-12 alle 23.44.45.png" descr="Schermata 2026-09-12 alle 23.44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8915" y="466789"/>
            <a:ext cx="4006943" cy="5184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ampione 2"/>
          <p:cNvSpPr txBox="1"/>
          <p:nvPr>
            <p:ph type="title"/>
          </p:nvPr>
        </p:nvSpPr>
        <p:spPr>
          <a:xfrm>
            <a:off x="1219200" y="77002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Campione 2</a:t>
            </a:r>
          </a:p>
        </p:txBody>
      </p:sp>
      <p:graphicFrame>
        <p:nvGraphicFramePr>
          <p:cNvPr id="203" name="Tabella"/>
          <p:cNvGraphicFramePr/>
          <p:nvPr/>
        </p:nvGraphicFramePr>
        <p:xfrm>
          <a:off x="6711950" y="3263203"/>
          <a:ext cx="10972800" cy="847799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740025"/>
                <a:gridCol w="2740025"/>
                <a:gridCol w="2740025"/>
                <a:gridCol w="2740025"/>
              </a:tblGrid>
              <a:tr h="8465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latin typeface="Graphik"/>
                          <a:ea typeface="Graphik"/>
                          <a:cs typeface="Graphik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465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BMI pre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42,4⏈7,7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42,1⏈6,6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p=0,128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465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Comorbilità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No 10%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No 5%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8465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latin typeface="Graphik"/>
                          <a:ea typeface="Graphik"/>
                          <a:cs typeface="Graphik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Si 90%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Si 95%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465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Dislipidemia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15%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18%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465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Dispnea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15%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p=0,625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465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OSAS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22%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84652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IPA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p=0,681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14561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Scompenso Cardiaco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0,8%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0,3%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p=0,041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920425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IMA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1,9%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1,9%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p=0,930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204" name="Schermata 2026-09-12 alle 23.44.45.png" descr="Schermata 2026-09-12 alle 23.44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8915" y="466789"/>
            <a:ext cx="4006943" cy="5184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ampione 3"/>
          <p:cNvSpPr txBox="1"/>
          <p:nvPr>
            <p:ph type="title"/>
          </p:nvPr>
        </p:nvSpPr>
        <p:spPr>
          <a:xfrm>
            <a:off x="1219200" y="77002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Campione 3</a:t>
            </a:r>
          </a:p>
        </p:txBody>
      </p:sp>
      <p:graphicFrame>
        <p:nvGraphicFramePr>
          <p:cNvPr id="207" name="Tabella"/>
          <p:cNvGraphicFramePr/>
          <p:nvPr/>
        </p:nvGraphicFramePr>
        <p:xfrm>
          <a:off x="6711950" y="3050881"/>
          <a:ext cx="10972800" cy="847799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740025"/>
                <a:gridCol w="2740025"/>
                <a:gridCol w="2740025"/>
                <a:gridCol w="2740025"/>
              </a:tblGrid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sym typeface="Graphik Semibold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Ortopediche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34%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429022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Steatosi Epatica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51%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68%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47446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Colelitiasi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p=0,649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151513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Ernia Jatale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p=0,105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MRGE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35%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34%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p=0,688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DM II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14%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p=0,065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208" name="Schermata 2026-09-12 alle 23.44.45.png" descr="Schermata 2026-09-12 alle 23.44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78915" y="466789"/>
            <a:ext cx="4006943" cy="5184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Decorso Intraoperatorio"/>
          <p:cNvSpPr txBox="1"/>
          <p:nvPr>
            <p:ph type="title"/>
          </p:nvPr>
        </p:nvSpPr>
        <p:spPr>
          <a:xfrm>
            <a:off x="1219200" y="77002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Decorso Intraoperatorio </a:t>
            </a:r>
          </a:p>
        </p:txBody>
      </p:sp>
      <p:graphicFrame>
        <p:nvGraphicFramePr>
          <p:cNvPr id="211" name="Tabella"/>
          <p:cNvGraphicFramePr/>
          <p:nvPr/>
        </p:nvGraphicFramePr>
        <p:xfrm>
          <a:off x="6271729" y="3346142"/>
          <a:ext cx="10972801" cy="8477995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3434463"/>
                <a:gridCol w="2799839"/>
                <a:gridCol w="2800432"/>
                <a:gridCol w="2805806"/>
              </a:tblGrid>
              <a:tr h="1410882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sym typeface="Graphik Semibold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410882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Durata min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115,7⏈55,9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145,5⏈43,3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410882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Complicanze intraoperatorie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1,4%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p=0,145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410882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Conversione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1,4%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2,6%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410882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Degenza giorni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4,2⏈4,5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4,2⏈4,5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p=0,857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410882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RIA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p=0,238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212" name="Differenza di 30 min"/>
          <p:cNvSpPr txBox="1"/>
          <p:nvPr/>
        </p:nvSpPr>
        <p:spPr>
          <a:xfrm>
            <a:off x="18719486" y="5370935"/>
            <a:ext cx="3919831" cy="707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/>
            </a:lvl1pPr>
          </a:lstStyle>
          <a:p>
            <a:pPr/>
            <a:r>
              <a:t>Differenza di 30 min </a:t>
            </a:r>
          </a:p>
        </p:txBody>
      </p:sp>
      <p:pic>
        <p:nvPicPr>
          <p:cNvPr id="213" name="Schermata 2026-09-12 alle 23.47.27.png" descr="Schermata 2026-09-12 alle 23.47.2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749314" y="400654"/>
            <a:ext cx="4826001" cy="4775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omplicanze Post-operatorie"/>
          <p:cNvSpPr txBox="1"/>
          <p:nvPr>
            <p:ph type="title"/>
          </p:nvPr>
        </p:nvSpPr>
        <p:spPr>
          <a:xfrm>
            <a:off x="1219200" y="77002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Complicanze Post-operatorie</a:t>
            </a:r>
          </a:p>
        </p:txBody>
      </p:sp>
      <p:graphicFrame>
        <p:nvGraphicFramePr>
          <p:cNvPr id="216" name="Tabella"/>
          <p:cNvGraphicFramePr/>
          <p:nvPr/>
        </p:nvGraphicFramePr>
        <p:xfrm>
          <a:off x="6711950" y="3354990"/>
          <a:ext cx="10972800" cy="847799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740025"/>
                <a:gridCol w="2740025"/>
                <a:gridCol w="2740025"/>
                <a:gridCol w="2740025"/>
              </a:tblGrid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3200">
                          <a:sym typeface="Graphik Semibold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&lt;30 gg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4,6%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5,9%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6 mesi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1,5%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1,8%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p=0,27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1 aa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1,8%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2,4%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p=0,102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2 aa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2,1%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2,2%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p=0,822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5 aa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2,1%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2,2%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p=0,848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10 aa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217" name="Anemie.jpg" descr="Anemi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520015" y="2684275"/>
            <a:ext cx="5211033" cy="36477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Follow up"/>
          <p:cNvSpPr txBox="1"/>
          <p:nvPr>
            <p:ph type="title"/>
          </p:nvPr>
        </p:nvSpPr>
        <p:spPr>
          <a:xfrm>
            <a:off x="1219200" y="77002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Follow up </a:t>
            </a:r>
          </a:p>
        </p:txBody>
      </p:sp>
      <p:graphicFrame>
        <p:nvGraphicFramePr>
          <p:cNvPr id="220" name="Tabella"/>
          <p:cNvGraphicFramePr/>
          <p:nvPr/>
        </p:nvGraphicFramePr>
        <p:xfrm>
          <a:off x="6711950" y="3382637"/>
          <a:ext cx="10972800" cy="8477995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740025"/>
                <a:gridCol w="2740025"/>
                <a:gridCol w="2740025"/>
                <a:gridCol w="2740025"/>
              </a:tblGrid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BMI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6 mesi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32,3⏈5,6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32,7⏈5,4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p=0,008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1 aa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29,4⏈5,2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29,5⏈4,9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p=0,452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2 aa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28,7⏈5,1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28,4⏈4,7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p=0,069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5 aa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29,8⏈5,3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28,5⏈4,7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10 aa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31,3⏈5,9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30,5⏈7,2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p=0,659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20932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WR 5 aa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50%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33%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221" name="Schermata 2026-09-12 alle 23.43.11.png" descr="Schermata 2026-09-12 alle 23.43.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79409" y="438754"/>
            <a:ext cx="6007101" cy="4699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omorbilità a 5 anni"/>
          <p:cNvSpPr txBox="1"/>
          <p:nvPr>
            <p:ph type="title"/>
          </p:nvPr>
        </p:nvSpPr>
        <p:spPr>
          <a:xfrm>
            <a:off x="1219200" y="521209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Comorbilità a 5 anni </a:t>
            </a:r>
          </a:p>
        </p:txBody>
      </p:sp>
      <p:graphicFrame>
        <p:nvGraphicFramePr>
          <p:cNvPr id="224" name="Tabella"/>
          <p:cNvGraphicFramePr/>
          <p:nvPr/>
        </p:nvGraphicFramePr>
        <p:xfrm>
          <a:off x="6711950" y="2525603"/>
          <a:ext cx="10972800" cy="10824607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740025"/>
                <a:gridCol w="2740025"/>
                <a:gridCol w="2740025"/>
                <a:gridCol w="2740025"/>
              </a:tblGrid>
              <a:tr h="95306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Comorbilità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64314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Dislipidemia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14,8%
M/R 84%
P 1,3%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6,8%
M/R 91,5%
P 1,7%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p=0,235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64314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Respiratorie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6,5%
M/R 92,8
P 0,7%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1,1%
M/R 97,7%
P 1,1%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p=0,116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64314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IPA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14,9%
M/R 84%
P 1,1%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Inv 5,3%
M/R 93%
P 1,8%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64314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Ortopediche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24,2%
M/R 72,2%
P 3,6%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Inv 12,2%
M/R 87,8%
P 0%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64314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Steatosi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22,7%
M/R 76,4%
P 0,8%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Inv 4%
M/R 94,3%
P 1,7%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64314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DM II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9,5%
M/R 88,3%
P 2,2%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Inv 6,4%
M/R 89,4%
P 4,3%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p=0,520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225" name="Legenda:…"/>
          <p:cNvSpPr txBox="1"/>
          <p:nvPr/>
        </p:nvSpPr>
        <p:spPr>
          <a:xfrm>
            <a:off x="18502958" y="7303528"/>
            <a:ext cx="5115841" cy="2448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300"/>
            </a:pPr>
            <a:r>
              <a:t>Legenda: </a:t>
            </a:r>
          </a:p>
          <a:p>
            <a:pPr algn="l">
              <a:defRPr sz="3300"/>
            </a:pPr>
            <a:r>
              <a:t>Inv=Invariato </a:t>
            </a:r>
          </a:p>
          <a:p>
            <a:pPr algn="l">
              <a:defRPr sz="3300"/>
            </a:pPr>
            <a:r>
              <a:t>M/R= Migliorato e Risolto </a:t>
            </a:r>
          </a:p>
          <a:p>
            <a:pPr algn="l">
              <a:defRPr sz="3300"/>
            </a:pPr>
            <a:r>
              <a:t>P= Peggiorato </a:t>
            </a:r>
          </a:p>
        </p:txBody>
      </p:sp>
      <p:pic>
        <p:nvPicPr>
          <p:cNvPr id="226" name="44eb060f-5804-4af4-a2b9-684872cde879.jpeg" descr="44eb060f-5804-4af4-a2b9-684872cde87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49861" y="1229707"/>
            <a:ext cx="5080001" cy="4114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omplicanze Chirurgiche a 5 anni"/>
          <p:cNvSpPr txBox="1"/>
          <p:nvPr>
            <p:ph type="title"/>
          </p:nvPr>
        </p:nvSpPr>
        <p:spPr>
          <a:xfrm>
            <a:off x="1219200" y="442944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Complicanze Chirurgiche a 5 anni </a:t>
            </a:r>
          </a:p>
        </p:txBody>
      </p:sp>
      <p:graphicFrame>
        <p:nvGraphicFramePr>
          <p:cNvPr id="229" name="Tabella"/>
          <p:cNvGraphicFramePr/>
          <p:nvPr/>
        </p:nvGraphicFramePr>
        <p:xfrm>
          <a:off x="4517711" y="2332079"/>
          <a:ext cx="10937876" cy="10790113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4745104"/>
                <a:gridCol w="3094262"/>
                <a:gridCol w="3085808"/>
              </a:tblGrid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Complicanze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Ulcera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31,2%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37,5%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Stenosi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5,2%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Ernia Petersen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8,3%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Ernia Transmesocolica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Ernia a piè d’ansa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Subocclusione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Occlusione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4,2%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Esofagite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7,3%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0%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Altro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40,6%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62,5%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230" name="Schermata 2026-09-12 alle 23.54.08.png" descr="Schermata 2026-09-12 alle 23.54.0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973973" y="2142516"/>
            <a:ext cx="4200541" cy="356153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31" name="Tabella"/>
          <p:cNvGraphicFramePr/>
          <p:nvPr/>
        </p:nvGraphicFramePr>
        <p:xfrm>
          <a:off x="16217769" y="6643044"/>
          <a:ext cx="2728380" cy="2155483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2728378"/>
              </a:tblGrid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077741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p=0,923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omplicanze mediche a 5 anni"/>
          <p:cNvSpPr txBox="1"/>
          <p:nvPr>
            <p:ph type="title"/>
          </p:nvPr>
        </p:nvSpPr>
        <p:spPr>
          <a:xfrm>
            <a:off x="1219200" y="770025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Complicanze mediche a 5 anni </a:t>
            </a:r>
          </a:p>
        </p:txBody>
      </p:sp>
      <p:graphicFrame>
        <p:nvGraphicFramePr>
          <p:cNvPr id="234" name="Tabella"/>
          <p:cNvGraphicFramePr/>
          <p:nvPr/>
        </p:nvGraphicFramePr>
        <p:xfrm>
          <a:off x="6711950" y="3952373"/>
          <a:ext cx="10972800" cy="6644300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740025"/>
                <a:gridCol w="2740025"/>
                <a:gridCol w="2740025"/>
                <a:gridCol w="2740025"/>
              </a:tblGrid>
              <a:tr h="132631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Complicanze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T-RYGB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F-RYGB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Statistica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631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Anemia 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11,4%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7,2%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631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Iposideremia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13,6%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13,5%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p=0,524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631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Carenza B12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7,1%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3,6%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6319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 sz="1800"/>
                      </a:pPr>
                      <a:r>
                        <a:rPr sz="3200">
                          <a:sym typeface="Graphik Semibold"/>
                        </a:rPr>
                        <a:t>IperPTH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/>
                        <a:t>2,6%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1,1%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3200">
                          <a:latin typeface="Graphik Semibold"/>
                          <a:ea typeface="Graphik Semibold"/>
                          <a:cs typeface="Graphik Semibold"/>
                          <a:sym typeface="Graphik Semibold"/>
                        </a:rPr>
                        <a:t>p&lt;0,001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235" name="Schermata 2026-09-14 alle 23.23.23.png" descr="Schermata 2026-09-14 alle 23.23.2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65432" y="3302892"/>
            <a:ext cx="6027001" cy="40015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onclusioni"/>
          <p:cNvSpPr txBox="1"/>
          <p:nvPr>
            <p:ph type="title"/>
          </p:nvPr>
        </p:nvSpPr>
        <p:spPr>
          <a:xfrm>
            <a:off x="1219200" y="767918"/>
            <a:ext cx="21945600" cy="1727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93"/>
                </a:solidFill>
              </a:defRPr>
            </a:lvl1pPr>
          </a:lstStyle>
          <a:p>
            <a:pPr/>
            <a:r>
              <a:t>Conclusioni</a:t>
            </a:r>
          </a:p>
        </p:txBody>
      </p:sp>
      <p:sp>
        <p:nvSpPr>
          <p:cNvPr id="238" name="Il F-RYGB ha mostrato risultati migliori rispetto al T-RYGB nel mantenimento della perdita di peso a 5aa, con una riduzione significativa del tasso di weight regain, senza mostrare differenza in termini di sicurezza e fattibilità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defTabSz="718184">
              <a:spcBef>
                <a:spcPts val="2000"/>
              </a:spcBef>
              <a:defRPr spc="-118" sz="5916"/>
            </a:pPr>
            <a:r>
              <a:t>Il F-RYGB ha mostrato risultati migliori rispetto al T-RYGB nel mantenimento della perdita di peso a 5aa, con una riduzione significativa del tasso di weight regain, senza mostrare differenza in termini di sicurezza e fattibilità. </a:t>
            </a:r>
          </a:p>
          <a:p>
            <a:pPr defTabSz="718184">
              <a:spcBef>
                <a:spcPts val="2000"/>
              </a:spcBef>
              <a:defRPr spc="-118" sz="5916"/>
            </a:pPr>
            <a:r>
              <a:t>Garantendo il vantaggio dell’esplorabilità dello stomaco escluso, tale tecnica dovrebbe essere considerata un’alternativa efficace per ottimizzare gli outcome a lungo termine della chirurgia bariatrica. 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823" y="-26783"/>
            <a:ext cx="24479227" cy="137695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